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70" r:id="rId3"/>
    <p:sldId id="271" r:id="rId4"/>
    <p:sldId id="257" r:id="rId5"/>
    <p:sldId id="272" r:id="rId6"/>
    <p:sldId id="276" r:id="rId7"/>
    <p:sldId id="277" r:id="rId8"/>
    <p:sldId id="278" r:id="rId9"/>
    <p:sldId id="279" r:id="rId10"/>
    <p:sldId id="280" r:id="rId11"/>
  </p:sldIdLst>
  <p:sldSz cx="12192000" cy="6858000"/>
  <p:notesSz cx="6858000" cy="9144000"/>
  <p:embeddedFontLst>
    <p:embeddedFont>
      <p:font typeface="Avenir Next LT Pro" panose="020B0504020202020204" pitchFamily="34" charset="-18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Cambria" panose="02040503050406030204" pitchFamily="18" charset="0"/>
      <p:regular r:id="rId23"/>
      <p:bold r:id="rId24"/>
      <p:italic r:id="rId25"/>
      <p:boldItalic r:id="rId26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25.9.2020.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play/538/387/760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62355">
            <a:off x="1448837" y="1276122"/>
            <a:ext cx="3217680" cy="4305756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5936" y="2153265"/>
            <a:ext cx="62917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1; All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about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me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788297" y="2802194"/>
            <a:ext cx="50694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</a:rPr>
              <a:t>Friends</a:t>
            </a:r>
            <a:r>
              <a:rPr lang="hr-HR" sz="4400" dirty="0">
                <a:ea typeface="Cambria" panose="02040503050406030204" pitchFamily="18" charset="0"/>
              </a:rPr>
              <a:t> </a:t>
            </a:r>
            <a:r>
              <a:rPr lang="hr-HR" sz="4400" dirty="0" err="1">
                <a:ea typeface="Cambria" panose="02040503050406030204" pitchFamily="18" charset="0"/>
              </a:rPr>
              <a:t>forever</a:t>
            </a:r>
            <a:endParaRPr lang="hr-HR" sz="4400" dirty="0"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7D24FA13-9940-48DC-AE4C-73714B011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" y="0"/>
            <a:ext cx="5134232" cy="6858000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DA3DD1AD-F389-4355-9687-5EDCF45BD5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39" y="1934694"/>
            <a:ext cx="9274431" cy="385398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7A6FB1D8-1836-4388-97CE-824DB0776EE5}"/>
              </a:ext>
            </a:extLst>
          </p:cNvPr>
          <p:cNvSpPr txBox="1">
            <a:spLocks/>
          </p:cNvSpPr>
          <p:nvPr/>
        </p:nvSpPr>
        <p:spPr>
          <a:xfrm>
            <a:off x="4763869" y="128199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9!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2A061EC-3C55-4F15-B8C5-56C059C4F281}"/>
              </a:ext>
            </a:extLst>
          </p:cNvPr>
          <p:cNvSpPr txBox="1">
            <a:spLocks/>
          </p:cNvSpPr>
          <p:nvPr/>
        </p:nvSpPr>
        <p:spPr>
          <a:xfrm>
            <a:off x="4763869" y="428733"/>
            <a:ext cx="6732601" cy="2259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 err="1">
                <a:ea typeface="Cambria" panose="02040503050406030204" pitchFamily="18" charset="0"/>
              </a:rPr>
              <a:t>Send</a:t>
            </a:r>
            <a:r>
              <a:rPr lang="hr-HR" sz="2100" b="1" dirty="0">
                <a:ea typeface="Cambria" panose="02040503050406030204" pitchFamily="18" charset="0"/>
              </a:rPr>
              <a:t> a </a:t>
            </a:r>
            <a:r>
              <a:rPr lang="hr-HR" sz="2100" b="1" dirty="0" err="1">
                <a:ea typeface="Cambria" panose="02040503050406030204" pitchFamily="18" charset="0"/>
              </a:rPr>
              <a:t>text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or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call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friend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and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ask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him</a:t>
            </a:r>
            <a:r>
              <a:rPr lang="hr-HR" sz="2100" b="1" dirty="0">
                <a:ea typeface="Cambria" panose="02040503050406030204" pitchFamily="18" charset="0"/>
              </a:rPr>
              <a:t>/</a:t>
            </a:r>
            <a:r>
              <a:rPr lang="hr-HR" sz="2100" b="1" dirty="0" err="1">
                <a:ea typeface="Cambria" panose="02040503050406030204" pitchFamily="18" charset="0"/>
              </a:rPr>
              <a:t>her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questions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from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task</a:t>
            </a:r>
            <a:r>
              <a:rPr lang="hr-HR" sz="2100" b="1" dirty="0">
                <a:ea typeface="Cambria" panose="02040503050406030204" pitchFamily="18" charset="0"/>
              </a:rPr>
              <a:t> 2. </a:t>
            </a:r>
            <a:r>
              <a:rPr lang="hr-HR" sz="2100" b="1" dirty="0" err="1">
                <a:ea typeface="Cambria" panose="02040503050406030204" pitchFamily="18" charset="0"/>
              </a:rPr>
              <a:t>Write</a:t>
            </a:r>
            <a:r>
              <a:rPr lang="hr-HR" sz="2100" b="1" dirty="0">
                <a:ea typeface="Cambria" panose="02040503050406030204" pitchFamily="18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000" i="1" dirty="0">
                <a:ea typeface="Cambria" panose="02040503050406030204" pitchFamily="18" charset="0"/>
              </a:rPr>
              <a:t>Pošalji poruku ili nazovi svog prijatelja iz razreda i postavi mu/joj pitanja iz 3. zadatka. Zapiši odgovore.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B2A161C4-B073-43E2-A8F2-3235997734D1}"/>
              </a:ext>
            </a:extLst>
          </p:cNvPr>
          <p:cNvSpPr txBox="1">
            <a:spLocks/>
          </p:cNvSpPr>
          <p:nvPr/>
        </p:nvSpPr>
        <p:spPr>
          <a:xfrm>
            <a:off x="4763869" y="6104854"/>
            <a:ext cx="6732601" cy="2259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ea typeface="Cambria" panose="02040503050406030204" pitchFamily="18" charset="0"/>
              </a:rPr>
              <a:t>Za domaću zadaću zapiši u bilježnicu kako izgleda uobičajen radni dan jedne osobe iz tvoje obitelji.</a:t>
            </a:r>
          </a:p>
        </p:txBody>
      </p:sp>
    </p:spTree>
    <p:extLst>
      <p:ext uri="{BB962C8B-B14F-4D97-AF65-F5344CB8AC3E}">
        <p14:creationId xmlns:p14="http://schemas.microsoft.com/office/powerpoint/2010/main" val="278576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D75CFF8D-7D93-4120-8120-DF2500665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56216"/>
            <a:ext cx="10515600" cy="55207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r-HR" sz="2000" dirty="0">
                <a:ea typeface="Cambria" panose="02040503050406030204" pitchFamily="18" charset="0"/>
              </a:rPr>
              <a:t>Sjećaš li se da smo prošli put razgovarali o </a:t>
            </a:r>
            <a:r>
              <a:rPr lang="hr-HR" sz="2000" b="1" u="sng" dirty="0" err="1">
                <a:ea typeface="Cambria" panose="02040503050406030204" pitchFamily="18" charset="0"/>
              </a:rPr>
              <a:t>Adverbs</a:t>
            </a:r>
            <a:r>
              <a:rPr lang="hr-HR" sz="2000" b="1" u="sng" dirty="0">
                <a:ea typeface="Cambria" panose="02040503050406030204" pitchFamily="18" charset="0"/>
              </a:rPr>
              <a:t> </a:t>
            </a:r>
            <a:r>
              <a:rPr lang="hr-HR" sz="2000" b="1" u="sng" dirty="0" err="1">
                <a:ea typeface="Cambria" panose="02040503050406030204" pitchFamily="18" charset="0"/>
              </a:rPr>
              <a:t>of</a:t>
            </a:r>
            <a:r>
              <a:rPr lang="hr-HR" sz="2000" b="1" u="sng" dirty="0">
                <a:ea typeface="Cambria" panose="02040503050406030204" pitchFamily="18" charset="0"/>
              </a:rPr>
              <a:t> </a:t>
            </a:r>
            <a:r>
              <a:rPr lang="hr-HR" sz="2000" b="1" u="sng" dirty="0" err="1">
                <a:ea typeface="Cambria" panose="02040503050406030204" pitchFamily="18" charset="0"/>
              </a:rPr>
              <a:t>frequency</a:t>
            </a:r>
            <a:r>
              <a:rPr lang="hr-HR" sz="2000" b="1" dirty="0">
                <a:ea typeface="Cambria" panose="02040503050406030204" pitchFamily="18" charset="0"/>
              </a:rPr>
              <a:t> </a:t>
            </a:r>
            <a:r>
              <a:rPr lang="hr-HR" sz="2000" dirty="0">
                <a:ea typeface="Cambria" panose="02040503050406030204" pitchFamily="18" charset="0"/>
              </a:rPr>
              <a:t>koji odgovaraju na pitanje </a:t>
            </a:r>
            <a:r>
              <a:rPr lang="hr-HR" sz="2000" i="1" dirty="0">
                <a:ea typeface="Cambria" panose="02040503050406030204" pitchFamily="18" charset="0"/>
              </a:rPr>
              <a:t>How </a:t>
            </a:r>
            <a:r>
              <a:rPr lang="hr-HR" sz="2000" i="1" dirty="0" err="1">
                <a:ea typeface="Cambria" panose="02040503050406030204" pitchFamily="18" charset="0"/>
              </a:rPr>
              <a:t>often</a:t>
            </a:r>
            <a:r>
              <a:rPr lang="hr-HR" sz="2000" dirty="0">
                <a:ea typeface="Cambria" panose="02040503050406030204" pitchFamily="18" charset="0"/>
              </a:rPr>
              <a:t>? </a:t>
            </a:r>
            <a:r>
              <a:rPr lang="hr-HR" sz="2000" i="1" dirty="0">
                <a:ea typeface="Cambria" panose="02040503050406030204" pitchFamily="18" charset="0"/>
              </a:rPr>
              <a:t>/ Koliko često se nešto događa?</a:t>
            </a:r>
          </a:p>
          <a:p>
            <a:pPr marL="0" indent="0">
              <a:buNone/>
            </a:pPr>
            <a:endParaRPr lang="hr-HR" sz="2000" b="1" dirty="0"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hr-HR" sz="2000" b="1" dirty="0" err="1">
                <a:ea typeface="Cambria" panose="02040503050406030204" pitchFamily="18" charset="0"/>
              </a:rPr>
              <a:t>always</a:t>
            </a:r>
            <a:r>
              <a:rPr lang="hr-HR" sz="2000" i="1" dirty="0">
                <a:solidFill>
                  <a:schemeClr val="bg1">
                    <a:lumMod val="50000"/>
                  </a:schemeClr>
                </a:solidFill>
                <a:ea typeface="Cambria" panose="02040503050406030204" pitchFamily="18" charset="0"/>
              </a:rPr>
              <a:t> 	</a:t>
            </a:r>
            <a:r>
              <a:rPr lang="hr-HR" sz="2000" i="1" dirty="0">
                <a:ea typeface="Cambria" panose="02040503050406030204" pitchFamily="18" charset="0"/>
              </a:rPr>
              <a:t>	uvijek</a:t>
            </a:r>
          </a:p>
          <a:p>
            <a:pPr marL="0" indent="0">
              <a:buNone/>
            </a:pPr>
            <a:r>
              <a:rPr lang="hr-HR" sz="2000" b="1" dirty="0" err="1">
                <a:ea typeface="Cambria" panose="02040503050406030204" pitchFamily="18" charset="0"/>
              </a:rPr>
              <a:t>every</a:t>
            </a:r>
            <a:r>
              <a:rPr lang="hr-HR" sz="2000" b="1" dirty="0">
                <a:ea typeface="Cambria" panose="02040503050406030204" pitchFamily="18" charset="0"/>
              </a:rPr>
              <a:t> </a:t>
            </a:r>
            <a:r>
              <a:rPr lang="hr-HR" sz="2000" b="1" dirty="0" err="1">
                <a:ea typeface="Cambria" panose="02040503050406030204" pitchFamily="18" charset="0"/>
              </a:rPr>
              <a:t>day</a:t>
            </a:r>
            <a:r>
              <a:rPr lang="hr-HR" sz="2000" b="1" dirty="0">
                <a:ea typeface="Cambria" panose="02040503050406030204" pitchFamily="18" charset="0"/>
              </a:rPr>
              <a:t> </a:t>
            </a:r>
            <a:r>
              <a:rPr lang="hr-HR" sz="2000" i="1" dirty="0">
                <a:ea typeface="Cambria" panose="02040503050406030204" pitchFamily="18" charset="0"/>
              </a:rPr>
              <a:t>	svaki dan</a:t>
            </a:r>
          </a:p>
          <a:p>
            <a:pPr marL="0" indent="0">
              <a:buNone/>
            </a:pPr>
            <a:r>
              <a:rPr lang="hr-HR" sz="2000" b="1" dirty="0" err="1">
                <a:ea typeface="Cambria" panose="02040503050406030204" pitchFamily="18" charset="0"/>
              </a:rPr>
              <a:t>usually</a:t>
            </a:r>
            <a:r>
              <a:rPr lang="hr-HR" sz="2000" i="1" dirty="0">
                <a:ea typeface="Cambria" panose="02040503050406030204" pitchFamily="18" charset="0"/>
              </a:rPr>
              <a:t> 		obično, redovito</a:t>
            </a:r>
          </a:p>
          <a:p>
            <a:pPr marL="0" indent="0">
              <a:buNone/>
            </a:pPr>
            <a:r>
              <a:rPr lang="hr-HR" sz="2000" b="1" dirty="0" err="1">
                <a:ea typeface="Cambria" panose="02040503050406030204" pitchFamily="18" charset="0"/>
              </a:rPr>
              <a:t>often</a:t>
            </a:r>
            <a:r>
              <a:rPr lang="hr-HR" sz="2000" i="1" dirty="0">
                <a:ea typeface="Cambria" panose="02040503050406030204" pitchFamily="18" charset="0"/>
              </a:rPr>
              <a:t> 		često</a:t>
            </a:r>
          </a:p>
          <a:p>
            <a:pPr marL="0" indent="0">
              <a:buNone/>
            </a:pPr>
            <a:r>
              <a:rPr lang="hr-HR" sz="2000" b="1" dirty="0" err="1">
                <a:ea typeface="Cambria" panose="02040503050406030204" pitchFamily="18" charset="0"/>
              </a:rPr>
              <a:t>sometimes</a:t>
            </a:r>
            <a:r>
              <a:rPr lang="hr-HR" sz="2000" i="1" dirty="0">
                <a:ea typeface="Cambria" panose="02040503050406030204" pitchFamily="18" charset="0"/>
              </a:rPr>
              <a:t> 	ponekad</a:t>
            </a:r>
          </a:p>
          <a:p>
            <a:pPr marL="0" indent="0">
              <a:buNone/>
            </a:pPr>
            <a:r>
              <a:rPr lang="hr-HR" sz="2000" b="1" dirty="0" err="1">
                <a:ea typeface="Cambria" panose="02040503050406030204" pitchFamily="18" charset="0"/>
              </a:rPr>
              <a:t>rarely</a:t>
            </a:r>
            <a:r>
              <a:rPr lang="hr-HR" sz="2000" b="1" dirty="0">
                <a:ea typeface="Cambria" panose="02040503050406030204" pitchFamily="18" charset="0"/>
              </a:rPr>
              <a:t> </a:t>
            </a:r>
            <a:r>
              <a:rPr lang="hr-HR" sz="2000" i="1" dirty="0">
                <a:ea typeface="Cambria" panose="02040503050406030204" pitchFamily="18" charset="0"/>
              </a:rPr>
              <a:t>		rijetko</a:t>
            </a:r>
          </a:p>
          <a:p>
            <a:pPr marL="0" indent="0">
              <a:buNone/>
            </a:pPr>
            <a:r>
              <a:rPr lang="hr-HR" sz="2000" b="1" dirty="0" err="1">
                <a:ea typeface="Cambria" panose="02040503050406030204" pitchFamily="18" charset="0"/>
              </a:rPr>
              <a:t>never</a:t>
            </a:r>
            <a:r>
              <a:rPr lang="hr-HR" sz="2000" i="1" dirty="0">
                <a:ea typeface="Cambria" panose="02040503050406030204" pitchFamily="18" charset="0"/>
              </a:rPr>
              <a:t>		nikada</a:t>
            </a:r>
          </a:p>
          <a:p>
            <a:pPr marL="0" indent="0"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hr-HR" sz="2000" i="1" dirty="0"/>
              <a:t>Prilozi su nepromjenjiva vrsta riječi koje se dodaju najčešće glagolima za označavanje mjesta, vremena, načina, uzroka, učestalosti  radnje.</a:t>
            </a:r>
            <a:endParaRPr lang="hr-HR" sz="2000" dirty="0"/>
          </a:p>
          <a:p>
            <a:pPr marL="0" indent="0">
              <a:buNone/>
            </a:pPr>
            <a:r>
              <a:rPr lang="hr-HR" sz="2000" i="1" dirty="0"/>
              <a:t>Prilozi učestalosti govore koliko se često neka radnja odvija. </a:t>
            </a:r>
          </a:p>
          <a:p>
            <a:pPr marL="0" indent="0">
              <a:buNone/>
            </a:pPr>
            <a:endParaRPr lang="pl-PL" sz="2000" i="1" dirty="0"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pl-PL" sz="2000" i="1" dirty="0">
                <a:ea typeface="Cambria" panose="02040503050406030204" pitchFamily="18" charset="0"/>
              </a:rPr>
              <a:t>Priloge učestalosti u rečenici uvijek stavljamo iza glagola biti, a ispred svih ostalih glagola.</a:t>
            </a:r>
            <a:endParaRPr lang="hr-HR" sz="2000" dirty="0"/>
          </a:p>
          <a:p>
            <a:pPr marL="0" indent="0">
              <a:buNone/>
            </a:pPr>
            <a:endParaRPr lang="hr-HR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177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7D24FA13-9940-48DC-AE4C-73714B011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" y="0"/>
            <a:ext cx="5134232" cy="6858000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DA3DD1AD-F389-4355-9687-5EDCF45BD5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764" y="2007220"/>
            <a:ext cx="9274431" cy="442622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7A6FB1D8-1836-4388-97CE-824DB0776EE5}"/>
              </a:ext>
            </a:extLst>
          </p:cNvPr>
          <p:cNvSpPr txBox="1">
            <a:spLocks/>
          </p:cNvSpPr>
          <p:nvPr/>
        </p:nvSpPr>
        <p:spPr>
          <a:xfrm>
            <a:off x="4763869" y="128199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9!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9380922C-89D7-46E2-97D0-211C53BA8A11}"/>
              </a:ext>
            </a:extLst>
          </p:cNvPr>
          <p:cNvSpPr txBox="1">
            <a:spLocks/>
          </p:cNvSpPr>
          <p:nvPr/>
        </p:nvSpPr>
        <p:spPr>
          <a:xfrm>
            <a:off x="4763869" y="545229"/>
            <a:ext cx="6589254" cy="1226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1900" b="1" dirty="0">
                <a:ea typeface="Cambria" panose="02040503050406030204" pitchFamily="18" charset="0"/>
              </a:rPr>
              <a:t>Put </a:t>
            </a:r>
            <a:r>
              <a:rPr lang="hr-HR" sz="1900" b="1" dirty="0" err="1">
                <a:ea typeface="Cambria" panose="02040503050406030204" pitchFamily="18" charset="0"/>
              </a:rPr>
              <a:t>the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words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in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brackets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in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the</a:t>
            </a:r>
            <a:r>
              <a:rPr lang="hr-HR" sz="1900" b="1" dirty="0">
                <a:ea typeface="Cambria" panose="02040503050406030204" pitchFamily="18" charset="0"/>
              </a:rPr>
              <a:t> sentence.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1900" i="1" dirty="0">
                <a:ea typeface="Cambria" panose="02040503050406030204" pitchFamily="18" charset="0"/>
              </a:rPr>
              <a:t>Stavi priloge učestalosti na točno mjesto u rečenici.</a:t>
            </a: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B5FDE99B-07B0-479C-8E7E-3E102FE80772}"/>
              </a:ext>
            </a:extLst>
          </p:cNvPr>
          <p:cNvSpPr txBox="1">
            <a:spLocks/>
          </p:cNvSpPr>
          <p:nvPr/>
        </p:nvSpPr>
        <p:spPr>
          <a:xfrm>
            <a:off x="3487280" y="2818644"/>
            <a:ext cx="5056095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My mum always makes a cake on Sunday.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67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922A3660-85C5-4563-A875-79F375310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22620" cy="6858000"/>
          </a:xfrm>
          <a:prstGeom prst="rect">
            <a:avLst/>
          </a:prstGeom>
        </p:spPr>
      </p:pic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03D8C56-FFA2-4CB5-98CF-F9A0FA5114EA}"/>
              </a:ext>
            </a:extLst>
          </p:cNvPr>
          <p:cNvSpPr txBox="1">
            <a:spLocks/>
          </p:cNvSpPr>
          <p:nvPr/>
        </p:nvSpPr>
        <p:spPr>
          <a:xfrm>
            <a:off x="4763869" y="128199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11!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3FDD7698-0B42-4C7A-9DCE-CFDB21FC4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2498" y="2832811"/>
            <a:ext cx="7709092" cy="389698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2E135F90-AEF0-4B1E-9485-E664A745A685}"/>
              </a:ext>
            </a:extLst>
          </p:cNvPr>
          <p:cNvSpPr txBox="1">
            <a:spLocks/>
          </p:cNvSpPr>
          <p:nvPr/>
        </p:nvSpPr>
        <p:spPr>
          <a:xfrm>
            <a:off x="4763869" y="456021"/>
            <a:ext cx="6589254" cy="22983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900" b="1" dirty="0" err="1">
                <a:ea typeface="Cambria" panose="02040503050406030204" pitchFamily="18" charset="0"/>
              </a:rPr>
              <a:t>Look</a:t>
            </a:r>
            <a:r>
              <a:rPr lang="hr-HR" sz="1900" b="1" dirty="0">
                <a:ea typeface="Cambria" panose="02040503050406030204" pitchFamily="18" charset="0"/>
              </a:rPr>
              <a:t> at </a:t>
            </a:r>
            <a:r>
              <a:rPr lang="hr-HR" sz="1900" b="1" dirty="0" err="1">
                <a:ea typeface="Cambria" panose="02040503050406030204" pitchFamily="18" charset="0"/>
              </a:rPr>
              <a:t>the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pictures</a:t>
            </a:r>
            <a:r>
              <a:rPr lang="hr-HR" sz="1900" b="1" dirty="0">
                <a:ea typeface="Cambria" panose="02040503050406030204" pitchFamily="18" charset="0"/>
              </a:rPr>
              <a:t>. </a:t>
            </a:r>
          </a:p>
          <a:p>
            <a:pPr marL="0" indent="0">
              <a:buNone/>
            </a:pPr>
            <a:r>
              <a:rPr lang="en-US" sz="1900" b="1" dirty="0">
                <a:ea typeface="Cambria" panose="02040503050406030204" pitchFamily="18" charset="0"/>
              </a:rPr>
              <a:t>What do you think their names are? 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i="1" dirty="0">
                <a:ea typeface="Cambria" panose="02040503050406030204" pitchFamily="18" charset="0"/>
              </a:rPr>
              <a:t>Kako se zovu ljudi na slikama?</a:t>
            </a:r>
          </a:p>
          <a:p>
            <a:pPr marL="0" indent="0">
              <a:buNone/>
            </a:pPr>
            <a:r>
              <a:rPr lang="en-US" sz="1900" b="1" dirty="0">
                <a:ea typeface="Cambria" panose="02040503050406030204" pitchFamily="18" charset="0"/>
              </a:rPr>
              <a:t>Which one is Priya? Who is Chris? </a:t>
            </a:r>
            <a:r>
              <a:rPr lang="hr-HR" sz="1900" i="1" dirty="0">
                <a:ea typeface="Cambria" panose="02040503050406030204" pitchFamily="18" charset="0"/>
              </a:rPr>
              <a:t>Tko je od njih </a:t>
            </a:r>
            <a:r>
              <a:rPr lang="hr-HR" sz="1900" i="1" dirty="0" err="1">
                <a:ea typeface="Cambria" panose="02040503050406030204" pitchFamily="18" charset="0"/>
              </a:rPr>
              <a:t>Priya</a:t>
            </a:r>
            <a:r>
              <a:rPr lang="hr-HR" sz="1900" i="1" dirty="0">
                <a:ea typeface="Cambria" panose="02040503050406030204" pitchFamily="18" charset="0"/>
              </a:rPr>
              <a:t>, a tko </a:t>
            </a:r>
            <a:r>
              <a:rPr lang="hr-HR" sz="1900" i="1" dirty="0" err="1">
                <a:ea typeface="Cambria" panose="02040503050406030204" pitchFamily="18" charset="0"/>
              </a:rPr>
              <a:t>Chris</a:t>
            </a:r>
            <a:r>
              <a:rPr lang="hr-HR" sz="1900" i="1" dirty="0">
                <a:ea typeface="Cambria" panose="02040503050406030204" pitchFamily="18" charset="0"/>
              </a:rPr>
              <a:t>?</a:t>
            </a:r>
            <a:endParaRPr lang="hr-HR" sz="1900" b="1" dirty="0"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1900" b="1" dirty="0">
                <a:ea typeface="Cambria" panose="02040503050406030204" pitchFamily="18" charset="0"/>
              </a:rPr>
              <a:t>What does the woman in uniform do? </a:t>
            </a:r>
            <a:r>
              <a:rPr lang="hr-HR" sz="1900" i="1" dirty="0">
                <a:ea typeface="Cambria" panose="02040503050406030204" pitchFamily="18" charset="0"/>
              </a:rPr>
              <a:t>Što radi žena u uniformi?</a:t>
            </a:r>
            <a:endParaRPr lang="hr-HR" sz="1900" b="1" dirty="0"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1900" b="1" dirty="0">
                <a:ea typeface="Cambria" panose="02040503050406030204" pitchFamily="18" charset="0"/>
              </a:rPr>
              <a:t>Does any one of them remind you of someone you know?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i="1" dirty="0">
                <a:ea typeface="Cambria" panose="02040503050406030204" pitchFamily="18" charset="0"/>
              </a:rPr>
              <a:t>Podsjeća li te itko od njih na lik iz udžbenika koji već poznaješ?</a:t>
            </a:r>
          </a:p>
          <a:p>
            <a:pPr marL="0" indent="0">
              <a:buNone/>
            </a:pPr>
            <a:endParaRPr lang="hr-HR" sz="1900" b="1" dirty="0"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29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988F3736-3B96-487F-8ABA-4003515E3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88" y="85676"/>
            <a:ext cx="7390999" cy="668664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8358355-932E-450E-B41E-7882A17AA79C}"/>
              </a:ext>
            </a:extLst>
          </p:cNvPr>
          <p:cNvSpPr txBox="1">
            <a:spLocks/>
          </p:cNvSpPr>
          <p:nvPr/>
        </p:nvSpPr>
        <p:spPr>
          <a:xfrm>
            <a:off x="7817004" y="255297"/>
            <a:ext cx="4263507" cy="1226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1900" b="1" dirty="0" err="1">
                <a:ea typeface="Cambria" panose="02040503050406030204" pitchFamily="18" charset="0"/>
              </a:rPr>
              <a:t>Read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the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text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and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label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the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pictures</a:t>
            </a:r>
            <a:r>
              <a:rPr lang="hr-HR" sz="1900" b="1" dirty="0">
                <a:ea typeface="Cambria" panose="02040503050406030204" pitchFamily="18" charset="0"/>
              </a:rPr>
              <a:t>.</a:t>
            </a:r>
          </a:p>
          <a:p>
            <a:pPr marL="0" indent="0">
              <a:buNone/>
            </a:pPr>
            <a:r>
              <a:rPr lang="hr-HR" sz="1900" i="1" dirty="0">
                <a:ea typeface="Cambria" panose="02040503050406030204" pitchFamily="18" charset="0"/>
              </a:rPr>
              <a:t>Pročitaj tekst i </a:t>
            </a:r>
            <a:r>
              <a:rPr lang="pl-PL" sz="1900" i="1" dirty="0">
                <a:ea typeface="Cambria" panose="02040503050406030204" pitchFamily="18" charset="0"/>
              </a:rPr>
              <a:t>ispod sličica zapiši imena osoba</a:t>
            </a:r>
            <a:r>
              <a:rPr lang="hr-HR" sz="1900" i="1" dirty="0">
                <a:ea typeface="Cambria" panose="02040503050406030204" pitchFamily="18" charset="0"/>
              </a:rPr>
              <a:t>.</a:t>
            </a: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A2D0EBE1-4B4B-43AE-8F34-637B615348F3}"/>
              </a:ext>
            </a:extLst>
          </p:cNvPr>
          <p:cNvSpPr txBox="1">
            <a:spLocks/>
          </p:cNvSpPr>
          <p:nvPr/>
        </p:nvSpPr>
        <p:spPr>
          <a:xfrm>
            <a:off x="7817003" y="1333248"/>
            <a:ext cx="4263507" cy="1226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1900" b="1" dirty="0" err="1">
                <a:ea typeface="Cambria" panose="02040503050406030204" pitchFamily="18" charset="0"/>
              </a:rPr>
              <a:t>Check</a:t>
            </a:r>
            <a:r>
              <a:rPr lang="hr-HR" sz="1900" b="1" dirty="0">
                <a:ea typeface="Cambria" panose="02040503050406030204" pitchFamily="18" charset="0"/>
              </a:rPr>
              <a:t>!</a:t>
            </a:r>
          </a:p>
          <a:p>
            <a:pPr marL="0" indent="0">
              <a:buNone/>
            </a:pPr>
            <a:r>
              <a:rPr lang="hr-HR" sz="1900" i="1" dirty="0">
                <a:ea typeface="Cambria" panose="02040503050406030204" pitchFamily="18" charset="0"/>
              </a:rPr>
              <a:t>Provjeri!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843ED54F-78A4-4443-8934-59BCCB4FDE98}"/>
              </a:ext>
            </a:extLst>
          </p:cNvPr>
          <p:cNvSpPr txBox="1">
            <a:spLocks/>
          </p:cNvSpPr>
          <p:nvPr/>
        </p:nvSpPr>
        <p:spPr>
          <a:xfrm>
            <a:off x="2854712" y="3621532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Priya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CEB5D6DD-7F16-4128-8634-5C799E2327BC}"/>
              </a:ext>
            </a:extLst>
          </p:cNvPr>
          <p:cNvSpPr txBox="1">
            <a:spLocks/>
          </p:cNvSpPr>
          <p:nvPr/>
        </p:nvSpPr>
        <p:spPr>
          <a:xfrm>
            <a:off x="219308" y="3611435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Chris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D4520251-001A-4D44-A605-BC50FE04F1E4}"/>
              </a:ext>
            </a:extLst>
          </p:cNvPr>
          <p:cNvSpPr txBox="1">
            <a:spLocks/>
          </p:cNvSpPr>
          <p:nvPr/>
        </p:nvSpPr>
        <p:spPr>
          <a:xfrm>
            <a:off x="1498006" y="3611435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Mr Harris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33F81B9B-53D8-4367-A16C-9B45545C2CD4}"/>
              </a:ext>
            </a:extLst>
          </p:cNvPr>
          <p:cNvSpPr txBox="1">
            <a:spLocks/>
          </p:cNvSpPr>
          <p:nvPr/>
        </p:nvSpPr>
        <p:spPr>
          <a:xfrm>
            <a:off x="5490116" y="3621532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Diana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AA576A29-FAC5-489D-BF35-ACB4DFCBF173}"/>
              </a:ext>
            </a:extLst>
          </p:cNvPr>
          <p:cNvSpPr txBox="1">
            <a:spLocks/>
          </p:cNvSpPr>
          <p:nvPr/>
        </p:nvSpPr>
        <p:spPr>
          <a:xfrm>
            <a:off x="4172414" y="3621532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Ali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FCCC968A-2164-4A2A-BCA3-19E1ADFB0529}"/>
              </a:ext>
            </a:extLst>
          </p:cNvPr>
          <p:cNvSpPr txBox="1">
            <a:spLocks/>
          </p:cNvSpPr>
          <p:nvPr/>
        </p:nvSpPr>
        <p:spPr>
          <a:xfrm>
            <a:off x="7817002" y="2386361"/>
            <a:ext cx="4263507" cy="4385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00" b="1" dirty="0">
                <a:ea typeface="Cambria" panose="02040503050406030204" pitchFamily="18" charset="0"/>
              </a:rPr>
              <a:t>Who is the man in overall? </a:t>
            </a:r>
            <a:r>
              <a:rPr lang="hr-HR" sz="1900" i="1" dirty="0">
                <a:ea typeface="Cambria" panose="02040503050406030204" pitchFamily="18" charset="0"/>
              </a:rPr>
              <a:t>Tko je muškarac u radnom odijelu?</a:t>
            </a:r>
            <a:endParaRPr lang="hr-HR" sz="1900" b="1" dirty="0"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1900" b="1" dirty="0">
                <a:ea typeface="Cambria" panose="02040503050406030204" pitchFamily="18" charset="0"/>
              </a:rPr>
              <a:t>What does he look like?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i="1" dirty="0">
                <a:ea typeface="Cambria" panose="02040503050406030204" pitchFamily="18" charset="0"/>
              </a:rPr>
              <a:t>Kako on izgleda?</a:t>
            </a:r>
            <a:endParaRPr lang="hr-HR" sz="1900" b="1" dirty="0"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1900" b="1" dirty="0">
                <a:ea typeface="Cambria" panose="02040503050406030204" pitchFamily="18" charset="0"/>
              </a:rPr>
              <a:t> What </a:t>
            </a:r>
            <a:r>
              <a:rPr lang="en-US" sz="1900" b="1" dirty="0" err="1">
                <a:ea typeface="Cambria" panose="02040503050406030204" pitchFamily="18" charset="0"/>
              </a:rPr>
              <a:t>colour</a:t>
            </a:r>
            <a:r>
              <a:rPr lang="en-US" sz="1900" b="1" dirty="0">
                <a:ea typeface="Cambria" panose="02040503050406030204" pitchFamily="18" charset="0"/>
              </a:rPr>
              <a:t> is his hair? </a:t>
            </a:r>
            <a:r>
              <a:rPr lang="hr-HR" sz="1900" i="1" dirty="0">
                <a:ea typeface="Cambria" panose="02040503050406030204" pitchFamily="18" charset="0"/>
              </a:rPr>
              <a:t>Koje boje je njegova kosa?</a:t>
            </a:r>
            <a:endParaRPr lang="hr-HR" sz="1900" b="1" dirty="0"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1900" b="1" dirty="0">
                <a:ea typeface="Cambria" panose="02040503050406030204" pitchFamily="18" charset="0"/>
              </a:rPr>
              <a:t>How tall is he?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i="1" dirty="0">
                <a:ea typeface="Cambria" panose="02040503050406030204" pitchFamily="18" charset="0"/>
              </a:rPr>
              <a:t>Koliko je visok?</a:t>
            </a:r>
            <a:endParaRPr lang="hr-HR" sz="1900" b="1" dirty="0"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1900" b="1" dirty="0">
                <a:ea typeface="Cambria" panose="02040503050406030204" pitchFamily="18" charset="0"/>
              </a:rPr>
              <a:t>Who is overweight? </a:t>
            </a:r>
            <a:r>
              <a:rPr lang="hr-HR" sz="1900" i="1" dirty="0">
                <a:ea typeface="Cambria" panose="02040503050406030204" pitchFamily="18" charset="0"/>
              </a:rPr>
              <a:t>Tko je debeo?</a:t>
            </a:r>
            <a:endParaRPr lang="hr-HR" sz="1900" b="1" dirty="0"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1900" b="1" dirty="0">
                <a:ea typeface="Cambria" panose="02040503050406030204" pitchFamily="18" charset="0"/>
              </a:rPr>
              <a:t>Is Ali of </a:t>
            </a:r>
            <a:r>
              <a:rPr lang="en-US" sz="1900" b="1" dirty="0" err="1">
                <a:ea typeface="Cambria" panose="02040503050406030204" pitchFamily="18" charset="0"/>
              </a:rPr>
              <a:t>avarage</a:t>
            </a:r>
            <a:r>
              <a:rPr lang="en-US" sz="1900" b="1" dirty="0">
                <a:ea typeface="Cambria" panose="02040503050406030204" pitchFamily="18" charset="0"/>
              </a:rPr>
              <a:t> height? </a:t>
            </a:r>
            <a:r>
              <a:rPr lang="hr-HR" sz="1900" i="1" dirty="0">
                <a:ea typeface="Cambria" panose="02040503050406030204" pitchFamily="18" charset="0"/>
              </a:rPr>
              <a:t>Je li Ali prosječne visine?</a:t>
            </a:r>
            <a:endParaRPr lang="hr-HR" sz="1900" b="1" dirty="0"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1900" b="1" dirty="0">
                <a:ea typeface="Cambria" panose="02040503050406030204" pitchFamily="18" charset="0"/>
              </a:rPr>
              <a:t>Who is fit? </a:t>
            </a:r>
            <a:r>
              <a:rPr lang="hr-HR" sz="1900" i="1" dirty="0">
                <a:ea typeface="Cambria" panose="02040503050406030204" pitchFamily="18" charset="0"/>
              </a:rPr>
              <a:t>Tko je u formi?</a:t>
            </a:r>
          </a:p>
          <a:p>
            <a:pPr marL="0" indent="0">
              <a:buNone/>
            </a:pPr>
            <a:r>
              <a:rPr lang="en-US" sz="1900" b="1" dirty="0">
                <a:ea typeface="Cambria" panose="02040503050406030204" pitchFamily="18" charset="0"/>
              </a:rPr>
              <a:t>Is </a:t>
            </a:r>
            <a:r>
              <a:rPr lang="en-US" sz="1900" b="1" dirty="0" err="1">
                <a:ea typeface="Cambria" panose="02040503050406030204" pitchFamily="18" charset="0"/>
              </a:rPr>
              <a:t>Mr</a:t>
            </a:r>
            <a:r>
              <a:rPr lang="en-US" sz="1900" b="1" dirty="0">
                <a:ea typeface="Cambria" panose="02040503050406030204" pitchFamily="18" charset="0"/>
              </a:rPr>
              <a:t> Harris old?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i="1" dirty="0">
                <a:ea typeface="Cambria" panose="02040503050406030204" pitchFamily="18" charset="0"/>
              </a:rPr>
              <a:t>Je li gospodin </a:t>
            </a:r>
            <a:r>
              <a:rPr lang="hr-HR" sz="1900" i="1" dirty="0" err="1">
                <a:ea typeface="Cambria" panose="02040503050406030204" pitchFamily="18" charset="0"/>
              </a:rPr>
              <a:t>Harris</a:t>
            </a:r>
            <a:r>
              <a:rPr lang="hr-HR" sz="1900" i="1" dirty="0">
                <a:ea typeface="Cambria" panose="02040503050406030204" pitchFamily="18" charset="0"/>
              </a:rPr>
              <a:t> star?</a:t>
            </a:r>
          </a:p>
        </p:txBody>
      </p:sp>
    </p:spTree>
    <p:extLst>
      <p:ext uri="{BB962C8B-B14F-4D97-AF65-F5344CB8AC3E}">
        <p14:creationId xmlns:p14="http://schemas.microsoft.com/office/powerpoint/2010/main" val="195905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988F3736-3B96-487F-8ABA-4003515E3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88" y="85676"/>
            <a:ext cx="7390999" cy="668664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A2D0EBE1-4B4B-43AE-8F34-637B615348F3}"/>
              </a:ext>
            </a:extLst>
          </p:cNvPr>
          <p:cNvSpPr txBox="1">
            <a:spLocks/>
          </p:cNvSpPr>
          <p:nvPr/>
        </p:nvSpPr>
        <p:spPr>
          <a:xfrm>
            <a:off x="7688315" y="1876530"/>
            <a:ext cx="4392197" cy="3104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900" i="1" dirty="0">
                <a:ea typeface="Cambria" panose="02040503050406030204" pitchFamily="18" charset="0"/>
              </a:rPr>
              <a:t>Kako bi provjerio jesi li razumio tekst na 11. stranici svog udžbenika možeš riješiti i interaktivnu igricu na sljedećoj poveznici: </a:t>
            </a:r>
            <a:r>
              <a:rPr lang="hr-HR" sz="2000" dirty="0">
                <a:hlinkClick r:id="rId3"/>
              </a:rPr>
              <a:t>https://wordwall.net/play/538/387/760</a:t>
            </a:r>
            <a:endParaRPr lang="hr-HR" sz="2000" dirty="0"/>
          </a:p>
          <a:p>
            <a:pPr marL="0" indent="0">
              <a:buNone/>
            </a:pPr>
            <a:endParaRPr lang="hr-HR" sz="2000" dirty="0"/>
          </a:p>
          <a:p>
            <a:pPr marL="0" indent="0">
              <a:buNone/>
            </a:pPr>
            <a:r>
              <a:rPr lang="hr-HR" sz="2000" i="1" dirty="0">
                <a:ea typeface="Cambria" panose="02040503050406030204" pitchFamily="18" charset="0"/>
              </a:rPr>
              <a:t>Pogledaj još jednom tekst u udžbeniku, te uz pomoć primjera iz udžbenika pokušaj opisati nekog od svojih prijatelja iz razreda ili neku poznatu osobu.</a:t>
            </a:r>
            <a:endParaRPr lang="hr-HR" sz="2000" dirty="0"/>
          </a:p>
          <a:p>
            <a:pPr marL="0" indent="0">
              <a:buNone/>
            </a:pPr>
            <a:endParaRPr lang="hr-HR" sz="1900" i="1" dirty="0">
              <a:ea typeface="Cambria" panose="02040503050406030204" pitchFamily="18" charset="0"/>
            </a:endParaRP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843ED54F-78A4-4443-8934-59BCCB4FDE98}"/>
              </a:ext>
            </a:extLst>
          </p:cNvPr>
          <p:cNvSpPr txBox="1">
            <a:spLocks/>
          </p:cNvSpPr>
          <p:nvPr/>
        </p:nvSpPr>
        <p:spPr>
          <a:xfrm>
            <a:off x="2854712" y="3621532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Priya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CEB5D6DD-7F16-4128-8634-5C799E2327BC}"/>
              </a:ext>
            </a:extLst>
          </p:cNvPr>
          <p:cNvSpPr txBox="1">
            <a:spLocks/>
          </p:cNvSpPr>
          <p:nvPr/>
        </p:nvSpPr>
        <p:spPr>
          <a:xfrm>
            <a:off x="219308" y="3611435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Chris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D4520251-001A-4D44-A605-BC50FE04F1E4}"/>
              </a:ext>
            </a:extLst>
          </p:cNvPr>
          <p:cNvSpPr txBox="1">
            <a:spLocks/>
          </p:cNvSpPr>
          <p:nvPr/>
        </p:nvSpPr>
        <p:spPr>
          <a:xfrm>
            <a:off x="1498006" y="3611435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Mr Harris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33F81B9B-53D8-4367-A16C-9B45545C2CD4}"/>
              </a:ext>
            </a:extLst>
          </p:cNvPr>
          <p:cNvSpPr txBox="1">
            <a:spLocks/>
          </p:cNvSpPr>
          <p:nvPr/>
        </p:nvSpPr>
        <p:spPr>
          <a:xfrm>
            <a:off x="5490116" y="3621532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Diana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AA576A29-FAC5-489D-BF35-ACB4DFCBF173}"/>
              </a:ext>
            </a:extLst>
          </p:cNvPr>
          <p:cNvSpPr txBox="1">
            <a:spLocks/>
          </p:cNvSpPr>
          <p:nvPr/>
        </p:nvSpPr>
        <p:spPr>
          <a:xfrm>
            <a:off x="4172414" y="3621532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Ali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66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988F3736-3B96-487F-8ABA-4003515E3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88" y="85676"/>
            <a:ext cx="7390999" cy="668664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A2D0EBE1-4B4B-43AE-8F34-637B615348F3}"/>
              </a:ext>
            </a:extLst>
          </p:cNvPr>
          <p:cNvSpPr txBox="1">
            <a:spLocks/>
          </p:cNvSpPr>
          <p:nvPr/>
        </p:nvSpPr>
        <p:spPr>
          <a:xfrm>
            <a:off x="7688315" y="652748"/>
            <a:ext cx="4392197" cy="5552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ea typeface="Cambria" panose="02040503050406030204" pitchFamily="18" charset="0"/>
              </a:rPr>
              <a:t>Pogledaj tekst u udžbeniku i pokušaj odgovoriti na sljedeća pitanja:</a:t>
            </a:r>
          </a:p>
          <a:p>
            <a:pPr marL="0" indent="0">
              <a:buNone/>
            </a:pPr>
            <a:r>
              <a:rPr lang="en-US" sz="2000" b="1" dirty="0"/>
              <a:t>What do they all have in common?</a:t>
            </a:r>
            <a:r>
              <a:rPr lang="hr-HR" sz="2000" b="1" dirty="0"/>
              <a:t> </a:t>
            </a:r>
            <a:r>
              <a:rPr lang="hr-HR" sz="2000" i="1" dirty="0"/>
              <a:t>Što svi oni imaju zajedničko?</a:t>
            </a:r>
          </a:p>
          <a:p>
            <a:pPr marL="0" indent="0">
              <a:buNone/>
            </a:pPr>
            <a:r>
              <a:rPr lang="en-US" sz="2000" b="1" dirty="0"/>
              <a:t>What</a:t>
            </a:r>
            <a:r>
              <a:rPr lang="hr-HR" sz="2000" b="1" dirty="0"/>
              <a:t> </a:t>
            </a:r>
            <a:r>
              <a:rPr lang="en-US" sz="2000" b="1" dirty="0"/>
              <a:t>does Chris do? </a:t>
            </a:r>
            <a:r>
              <a:rPr lang="hr-HR" sz="2000" i="1" dirty="0"/>
              <a:t>Što </a:t>
            </a:r>
            <a:r>
              <a:rPr lang="hr-HR" sz="2000" i="1" dirty="0" err="1"/>
              <a:t>Chris</a:t>
            </a:r>
            <a:r>
              <a:rPr lang="hr-HR" sz="2000" i="1" dirty="0"/>
              <a:t> radi?</a:t>
            </a:r>
          </a:p>
          <a:p>
            <a:pPr marL="0" indent="0">
              <a:buNone/>
            </a:pPr>
            <a:r>
              <a:rPr lang="en-US" sz="2000" b="1" dirty="0"/>
              <a:t>Where does he work? </a:t>
            </a:r>
            <a:r>
              <a:rPr lang="hr-HR" sz="2000" i="1" dirty="0"/>
              <a:t>Gdje on radi?</a:t>
            </a:r>
          </a:p>
          <a:p>
            <a:pPr marL="0" indent="0">
              <a:buNone/>
            </a:pPr>
            <a:r>
              <a:rPr lang="en-US" sz="2000" b="1" dirty="0"/>
              <a:t>Does he</a:t>
            </a:r>
            <a:r>
              <a:rPr lang="hr-HR" sz="2000" b="1" dirty="0"/>
              <a:t> </a:t>
            </a:r>
            <a:r>
              <a:rPr lang="en-US" sz="2000" b="1" dirty="0"/>
              <a:t>repair planes? </a:t>
            </a:r>
            <a:r>
              <a:rPr lang="hr-HR" sz="2000" i="1" dirty="0"/>
              <a:t>Popravlja li on avione? </a:t>
            </a:r>
          </a:p>
          <a:p>
            <a:pPr marL="0" indent="0">
              <a:buNone/>
            </a:pPr>
            <a:r>
              <a:rPr lang="en-US" sz="2000" b="1" dirty="0"/>
              <a:t>Why does Chris wear overalls?</a:t>
            </a:r>
            <a:r>
              <a:rPr lang="hr-HR" sz="2000" b="1" dirty="0"/>
              <a:t> </a:t>
            </a:r>
            <a:r>
              <a:rPr lang="hr-HR" sz="2000" i="1" dirty="0"/>
              <a:t>Zašto </a:t>
            </a:r>
            <a:r>
              <a:rPr lang="hr-HR" sz="2000" i="1" dirty="0" err="1"/>
              <a:t>Chris</a:t>
            </a:r>
            <a:r>
              <a:rPr lang="hr-HR" sz="2000" i="1" dirty="0"/>
              <a:t> nosi radno odijelo?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What does Priya wear at work? </a:t>
            </a:r>
            <a:r>
              <a:rPr lang="hr-HR" sz="2000" i="1" dirty="0" err="1"/>
              <a:t>ŠtoPriya</a:t>
            </a:r>
            <a:r>
              <a:rPr lang="hr-HR" sz="2000" i="1" dirty="0"/>
              <a:t> nosi na svom poslu? </a:t>
            </a:r>
          </a:p>
          <a:p>
            <a:pPr marL="0" indent="0">
              <a:buNone/>
            </a:pPr>
            <a:r>
              <a:rPr lang="en-US" sz="2000" b="1" dirty="0"/>
              <a:t>What does </a:t>
            </a:r>
            <a:r>
              <a:rPr lang="en-US" sz="2000" b="1" dirty="0" err="1"/>
              <a:t>Mr</a:t>
            </a:r>
            <a:r>
              <a:rPr lang="hr-HR" sz="2000" b="1" dirty="0"/>
              <a:t> </a:t>
            </a:r>
            <a:r>
              <a:rPr lang="en-US" sz="2000" b="1" dirty="0"/>
              <a:t>Harris do? </a:t>
            </a:r>
            <a:r>
              <a:rPr lang="hr-HR" sz="2000" i="1" dirty="0"/>
              <a:t>Što radi gospodin </a:t>
            </a:r>
            <a:r>
              <a:rPr lang="hr-HR" sz="2000" i="1" dirty="0" err="1"/>
              <a:t>Harris</a:t>
            </a:r>
            <a:r>
              <a:rPr lang="hr-HR" sz="2000" i="1" dirty="0"/>
              <a:t>?</a:t>
            </a:r>
          </a:p>
          <a:p>
            <a:pPr marL="0" indent="0">
              <a:buNone/>
            </a:pPr>
            <a:r>
              <a:rPr lang="en-US" sz="2000" b="1" dirty="0"/>
              <a:t>What does a police officer do?</a:t>
            </a:r>
            <a:r>
              <a:rPr lang="hr-HR" sz="2000" b="1" dirty="0"/>
              <a:t> </a:t>
            </a:r>
            <a:r>
              <a:rPr lang="hr-HR" sz="2000" i="1" dirty="0"/>
              <a:t>Što rade policajci?</a:t>
            </a:r>
            <a:endParaRPr lang="hr-HR" sz="2000" b="1" dirty="0"/>
          </a:p>
          <a:p>
            <a:pPr marL="0" indent="0">
              <a:buNone/>
            </a:pPr>
            <a:endParaRPr lang="hr-HR" sz="1900" i="1" dirty="0">
              <a:ea typeface="Cambria" panose="02040503050406030204" pitchFamily="18" charset="0"/>
            </a:endParaRP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843ED54F-78A4-4443-8934-59BCCB4FDE98}"/>
              </a:ext>
            </a:extLst>
          </p:cNvPr>
          <p:cNvSpPr txBox="1">
            <a:spLocks/>
          </p:cNvSpPr>
          <p:nvPr/>
        </p:nvSpPr>
        <p:spPr>
          <a:xfrm>
            <a:off x="2854712" y="3621532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Priya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CEB5D6DD-7F16-4128-8634-5C799E2327BC}"/>
              </a:ext>
            </a:extLst>
          </p:cNvPr>
          <p:cNvSpPr txBox="1">
            <a:spLocks/>
          </p:cNvSpPr>
          <p:nvPr/>
        </p:nvSpPr>
        <p:spPr>
          <a:xfrm>
            <a:off x="219308" y="3611435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Chris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D4520251-001A-4D44-A605-BC50FE04F1E4}"/>
              </a:ext>
            </a:extLst>
          </p:cNvPr>
          <p:cNvSpPr txBox="1">
            <a:spLocks/>
          </p:cNvSpPr>
          <p:nvPr/>
        </p:nvSpPr>
        <p:spPr>
          <a:xfrm>
            <a:off x="1498006" y="3611435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Mr Harris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33F81B9B-53D8-4367-A16C-9B45545C2CD4}"/>
              </a:ext>
            </a:extLst>
          </p:cNvPr>
          <p:cNvSpPr txBox="1">
            <a:spLocks/>
          </p:cNvSpPr>
          <p:nvPr/>
        </p:nvSpPr>
        <p:spPr>
          <a:xfrm>
            <a:off x="5490116" y="3621532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Diana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AA576A29-FAC5-489D-BF35-ACB4DFCBF173}"/>
              </a:ext>
            </a:extLst>
          </p:cNvPr>
          <p:cNvSpPr txBox="1">
            <a:spLocks/>
          </p:cNvSpPr>
          <p:nvPr/>
        </p:nvSpPr>
        <p:spPr>
          <a:xfrm>
            <a:off x="4172414" y="3621532"/>
            <a:ext cx="1170878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Ali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245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7D24FA13-9940-48DC-AE4C-73714B011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" y="0"/>
            <a:ext cx="5134232" cy="6858000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DA3DD1AD-F389-4355-9687-5EDCF45BD5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764" y="2108412"/>
            <a:ext cx="9274431" cy="422383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7A6FB1D8-1836-4388-97CE-824DB0776EE5}"/>
              </a:ext>
            </a:extLst>
          </p:cNvPr>
          <p:cNvSpPr txBox="1">
            <a:spLocks/>
          </p:cNvSpPr>
          <p:nvPr/>
        </p:nvSpPr>
        <p:spPr>
          <a:xfrm>
            <a:off x="4763869" y="128199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9!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9380922C-89D7-46E2-97D0-211C53BA8A11}"/>
              </a:ext>
            </a:extLst>
          </p:cNvPr>
          <p:cNvSpPr txBox="1">
            <a:spLocks/>
          </p:cNvSpPr>
          <p:nvPr/>
        </p:nvSpPr>
        <p:spPr>
          <a:xfrm>
            <a:off x="4763869" y="468109"/>
            <a:ext cx="6589254" cy="1563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1900" b="1" dirty="0">
                <a:ea typeface="Cambria" panose="02040503050406030204" pitchFamily="18" charset="0"/>
              </a:rPr>
              <a:t>In </a:t>
            </a:r>
            <a:r>
              <a:rPr lang="hr-HR" sz="1900" b="1" dirty="0" err="1">
                <a:ea typeface="Cambria" panose="02040503050406030204" pitchFamily="18" charset="0"/>
              </a:rPr>
              <a:t>task</a:t>
            </a:r>
            <a:r>
              <a:rPr lang="hr-HR" sz="1900" b="1" dirty="0">
                <a:ea typeface="Cambria" panose="02040503050406030204" pitchFamily="18" charset="0"/>
              </a:rPr>
              <a:t> 1, </a:t>
            </a:r>
            <a:r>
              <a:rPr lang="hr-HR" sz="1900" b="1" dirty="0" err="1">
                <a:ea typeface="Cambria" panose="02040503050406030204" pitchFamily="18" charset="0"/>
              </a:rPr>
              <a:t>you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have</a:t>
            </a:r>
            <a:r>
              <a:rPr lang="hr-HR" sz="1900" b="1" dirty="0">
                <a:ea typeface="Cambria" panose="02040503050406030204" pitchFamily="18" charset="0"/>
              </a:rPr>
              <a:t> to put </a:t>
            </a:r>
            <a:r>
              <a:rPr lang="hr-HR" sz="1900" b="1" dirty="0" err="1">
                <a:ea typeface="Cambria" panose="02040503050406030204" pitchFamily="18" charset="0"/>
              </a:rPr>
              <a:t>the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words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in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the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correct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order</a:t>
            </a:r>
            <a:r>
              <a:rPr lang="hr-HR" sz="1900" b="1" dirty="0">
                <a:ea typeface="Cambria" panose="02040503050406030204" pitchFamily="18" charset="0"/>
              </a:rPr>
              <a:t>. </a:t>
            </a:r>
            <a:r>
              <a:rPr lang="hr-HR" sz="1900" b="1" dirty="0" err="1">
                <a:ea typeface="Cambria" panose="02040503050406030204" pitchFamily="18" charset="0"/>
              </a:rPr>
              <a:t>Then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look</a:t>
            </a:r>
            <a:r>
              <a:rPr lang="hr-HR" sz="1900" b="1" dirty="0">
                <a:ea typeface="Cambria" panose="02040503050406030204" pitchFamily="18" charset="0"/>
              </a:rPr>
              <a:t> at </a:t>
            </a:r>
            <a:r>
              <a:rPr lang="hr-HR" sz="1900" b="1" dirty="0" err="1">
                <a:ea typeface="Cambria" panose="02040503050406030204" pitchFamily="18" charset="0"/>
              </a:rPr>
              <a:t>the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text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in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task</a:t>
            </a:r>
            <a:r>
              <a:rPr lang="hr-HR" sz="1900" b="1" dirty="0">
                <a:ea typeface="Cambria" panose="02040503050406030204" pitchFamily="18" charset="0"/>
              </a:rPr>
              <a:t> 3, </a:t>
            </a:r>
            <a:r>
              <a:rPr lang="hr-HR" sz="1900" b="1" dirty="0" err="1">
                <a:ea typeface="Cambria" panose="02040503050406030204" pitchFamily="18" charset="0"/>
              </a:rPr>
              <a:t>page</a:t>
            </a:r>
            <a:r>
              <a:rPr lang="hr-HR" sz="1900" b="1" dirty="0">
                <a:ea typeface="Cambria" panose="02040503050406030204" pitchFamily="18" charset="0"/>
              </a:rPr>
              <a:t> 8, </a:t>
            </a:r>
            <a:r>
              <a:rPr lang="hr-HR" sz="1900" b="1" dirty="0" err="1">
                <a:ea typeface="Cambria" panose="02040503050406030204" pitchFamily="18" charset="0"/>
              </a:rPr>
              <a:t>and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answer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the</a:t>
            </a:r>
            <a:r>
              <a:rPr lang="hr-HR" sz="1900" b="1" dirty="0">
                <a:ea typeface="Cambria" panose="02040503050406030204" pitchFamily="18" charset="0"/>
              </a:rPr>
              <a:t> </a:t>
            </a:r>
            <a:r>
              <a:rPr lang="hr-HR" sz="1900" b="1" dirty="0" err="1">
                <a:ea typeface="Cambria" panose="02040503050406030204" pitchFamily="18" charset="0"/>
              </a:rPr>
              <a:t>questions</a:t>
            </a:r>
            <a:r>
              <a:rPr lang="hr-HR" sz="1900" b="1" dirty="0">
                <a:ea typeface="Cambria" panose="02040503050406030204" pitchFamily="18" charset="0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1900" i="1" dirty="0">
                <a:ea typeface="Cambria" panose="02040503050406030204" pitchFamily="18" charset="0"/>
              </a:rPr>
              <a:t>U prvom zadatku složi riječi pravilnim redoslijedom kako bi dobio pitanja, a potom se prisjeti teksta iz 3. zadatka na 8. stranici, te odgovori na pitanja.</a:t>
            </a: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B5FDE99B-07B0-479C-8E7E-3E102FE80772}"/>
              </a:ext>
            </a:extLst>
          </p:cNvPr>
          <p:cNvSpPr txBox="1">
            <a:spLocks/>
          </p:cNvSpPr>
          <p:nvPr/>
        </p:nvSpPr>
        <p:spPr>
          <a:xfrm>
            <a:off x="3355078" y="2879337"/>
            <a:ext cx="5056095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How are Carl and Joe related?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40A4A356-54FD-4A85-BFF0-AC64BD880F90}"/>
              </a:ext>
            </a:extLst>
          </p:cNvPr>
          <p:cNvSpPr txBox="1">
            <a:spLocks/>
          </p:cNvSpPr>
          <p:nvPr/>
        </p:nvSpPr>
        <p:spPr>
          <a:xfrm>
            <a:off x="6757454" y="2879337"/>
            <a:ext cx="5056095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Carl and Joe are twin brothers.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0366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6B16EFCD-DB30-4BD3-A111-874E54AC3718}"/>
              </a:ext>
            </a:extLst>
          </p:cNvPr>
          <p:cNvSpPr txBox="1">
            <a:spLocks/>
          </p:cNvSpPr>
          <p:nvPr/>
        </p:nvSpPr>
        <p:spPr>
          <a:xfrm>
            <a:off x="498679" y="600312"/>
            <a:ext cx="11191875" cy="15631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1900" i="1" dirty="0">
                <a:ea typeface="Cambria" panose="02040503050406030204" pitchFamily="18" charset="0"/>
              </a:rPr>
              <a:t>Kada nekoga opisuješ koristiš za opisivanje </a:t>
            </a:r>
            <a:r>
              <a:rPr lang="hr-HR" sz="1900" i="1" dirty="0" err="1">
                <a:ea typeface="Cambria" panose="02040503050406030204" pitchFamily="18" charset="0"/>
              </a:rPr>
              <a:t>Present</a:t>
            </a:r>
            <a:r>
              <a:rPr lang="hr-HR" sz="1900" i="1" dirty="0">
                <a:ea typeface="Cambria" panose="02040503050406030204" pitchFamily="18" charset="0"/>
              </a:rPr>
              <a:t> </a:t>
            </a:r>
            <a:r>
              <a:rPr lang="hr-HR" sz="1900" i="1" dirty="0" err="1">
                <a:ea typeface="Cambria" panose="02040503050406030204" pitchFamily="18" charset="0"/>
              </a:rPr>
              <a:t>Simple</a:t>
            </a:r>
            <a:r>
              <a:rPr lang="hr-HR" sz="1900" i="1" dirty="0">
                <a:ea typeface="Cambria" panose="02040503050406030204" pitchFamily="18" charset="0"/>
              </a:rPr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1900" i="1" dirty="0" err="1">
                <a:ea typeface="Cambria" panose="02040503050406030204" pitchFamily="18" charset="0"/>
              </a:rPr>
              <a:t>Present</a:t>
            </a:r>
            <a:r>
              <a:rPr lang="hr-HR" sz="1900" i="1" dirty="0">
                <a:ea typeface="Cambria" panose="02040503050406030204" pitchFamily="18" charset="0"/>
              </a:rPr>
              <a:t> </a:t>
            </a:r>
            <a:r>
              <a:rPr lang="hr-HR" sz="1900" i="1" dirty="0" err="1">
                <a:ea typeface="Cambria" panose="02040503050406030204" pitchFamily="18" charset="0"/>
              </a:rPr>
              <a:t>Simple</a:t>
            </a:r>
            <a:r>
              <a:rPr lang="hr-HR" sz="1900" i="1" dirty="0">
                <a:ea typeface="Cambria" panose="02040503050406030204" pitchFamily="18" charset="0"/>
              </a:rPr>
              <a:t> dobiva nastava –s ili –</a:t>
            </a:r>
            <a:r>
              <a:rPr lang="hr-HR" sz="1900" i="1" dirty="0" err="1">
                <a:ea typeface="Cambria" panose="02040503050406030204" pitchFamily="18" charset="0"/>
              </a:rPr>
              <a:t>es</a:t>
            </a:r>
            <a:r>
              <a:rPr lang="hr-HR" sz="1900" i="1" dirty="0">
                <a:ea typeface="Cambria" panose="02040503050406030204" pitchFamily="18" charset="0"/>
              </a:rPr>
              <a:t>, a izgovaramo ga ovisno o glagolu kao /s/, /z/ ili /iz/.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1900" i="1" dirty="0">
                <a:ea typeface="Cambria" panose="02040503050406030204" pitchFamily="18" charset="0"/>
              </a:rPr>
              <a:t>Riječi iz 2. zadatka na 11. stranici udžbenika trebamo rasporediti ovisno o izgovoru u tri stupca. 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4032F8F5-C466-427B-9337-EC3830C13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79" y="1960829"/>
            <a:ext cx="11191875" cy="397192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B5692334-94EA-4207-88FE-15C75DFB6B18}"/>
              </a:ext>
            </a:extLst>
          </p:cNvPr>
          <p:cNvSpPr txBox="1">
            <a:spLocks/>
          </p:cNvSpPr>
          <p:nvPr/>
        </p:nvSpPr>
        <p:spPr>
          <a:xfrm>
            <a:off x="1159727" y="4018048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meets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6BF76358-B56C-4880-B58A-F098A3FFF58D}"/>
              </a:ext>
            </a:extLst>
          </p:cNvPr>
          <p:cNvSpPr txBox="1">
            <a:spLocks/>
          </p:cNvSpPr>
          <p:nvPr/>
        </p:nvSpPr>
        <p:spPr>
          <a:xfrm>
            <a:off x="4808211" y="4018048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misses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B1567C0A-F7C7-470A-AD1E-B15A950793CA}"/>
              </a:ext>
            </a:extLst>
          </p:cNvPr>
          <p:cNvSpPr txBox="1">
            <a:spLocks/>
          </p:cNvSpPr>
          <p:nvPr/>
        </p:nvSpPr>
        <p:spPr>
          <a:xfrm>
            <a:off x="2988527" y="4018048"/>
            <a:ext cx="1723881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1800" i="1" dirty="0">
                <a:solidFill>
                  <a:srgbClr val="C00000"/>
                </a:solidFill>
                <a:ea typeface="Cambria" panose="02040503050406030204" pitchFamily="18" charset="0"/>
              </a:rPr>
              <a:t>argues</a:t>
            </a: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6CA66BF1-2BBC-49CB-ADD3-7203B31AC8C2}"/>
              </a:ext>
            </a:extLst>
          </p:cNvPr>
          <p:cNvSpPr txBox="1">
            <a:spLocks/>
          </p:cNvSpPr>
          <p:nvPr/>
        </p:nvSpPr>
        <p:spPr>
          <a:xfrm>
            <a:off x="1159726" y="4298943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gets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FD62D30A-A536-42A2-B2C6-A15859D7D69B}"/>
              </a:ext>
            </a:extLst>
          </p:cNvPr>
          <p:cNvSpPr txBox="1">
            <a:spLocks/>
          </p:cNvSpPr>
          <p:nvPr/>
        </p:nvSpPr>
        <p:spPr>
          <a:xfrm>
            <a:off x="4808210" y="4294267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watches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14FF9964-B581-4EF5-8564-49565401E97E}"/>
              </a:ext>
            </a:extLst>
          </p:cNvPr>
          <p:cNvSpPr txBox="1">
            <a:spLocks/>
          </p:cNvSpPr>
          <p:nvPr/>
        </p:nvSpPr>
        <p:spPr>
          <a:xfrm>
            <a:off x="1159725" y="4579838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works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A6EB8526-D203-40D0-B313-D9C8D14F5298}"/>
              </a:ext>
            </a:extLst>
          </p:cNvPr>
          <p:cNvSpPr txBox="1">
            <a:spLocks/>
          </p:cNvSpPr>
          <p:nvPr/>
        </p:nvSpPr>
        <p:spPr>
          <a:xfrm>
            <a:off x="1159725" y="4860733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helps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9A372399-9E8D-45C1-94D5-B6A88B69266B}"/>
              </a:ext>
            </a:extLst>
          </p:cNvPr>
          <p:cNvSpPr txBox="1">
            <a:spLocks/>
          </p:cNvSpPr>
          <p:nvPr/>
        </p:nvSpPr>
        <p:spPr>
          <a:xfrm>
            <a:off x="1159724" y="5141628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goes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08608A7A-6A45-401B-AD3F-1EF7C3ADE716}"/>
              </a:ext>
            </a:extLst>
          </p:cNvPr>
          <p:cNvSpPr txBox="1">
            <a:spLocks/>
          </p:cNvSpPr>
          <p:nvPr/>
        </p:nvSpPr>
        <p:spPr>
          <a:xfrm>
            <a:off x="1159723" y="5403541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oversleeps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88EA7BF0-FA30-498A-8692-48FD44898B74}"/>
              </a:ext>
            </a:extLst>
          </p:cNvPr>
          <p:cNvSpPr txBox="1">
            <a:spLocks/>
          </p:cNvSpPr>
          <p:nvPr/>
        </p:nvSpPr>
        <p:spPr>
          <a:xfrm>
            <a:off x="1159722" y="5646084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skips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375529BA-423C-4A63-BC53-8DB2AE1D5931}"/>
              </a:ext>
            </a:extLst>
          </p:cNvPr>
          <p:cNvSpPr txBox="1">
            <a:spLocks/>
          </p:cNvSpPr>
          <p:nvPr/>
        </p:nvSpPr>
        <p:spPr>
          <a:xfrm>
            <a:off x="4808207" y="4566572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tidies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DB162101-E7C2-4175-968A-1126E1F319E1}"/>
              </a:ext>
            </a:extLst>
          </p:cNvPr>
          <p:cNvSpPr txBox="1">
            <a:spLocks/>
          </p:cNvSpPr>
          <p:nvPr/>
        </p:nvSpPr>
        <p:spPr>
          <a:xfrm>
            <a:off x="2983963" y="4287724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hangs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E932B08A-7746-4284-9455-9E9ACC90D779}"/>
              </a:ext>
            </a:extLst>
          </p:cNvPr>
          <p:cNvSpPr txBox="1">
            <a:spLocks/>
          </p:cNvSpPr>
          <p:nvPr/>
        </p:nvSpPr>
        <p:spPr>
          <a:xfrm>
            <a:off x="4808199" y="4827390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rushes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54331758-A086-4555-963F-8C30D0A7D90A}"/>
              </a:ext>
            </a:extLst>
          </p:cNvPr>
          <p:cNvSpPr txBox="1">
            <a:spLocks/>
          </p:cNvSpPr>
          <p:nvPr/>
        </p:nvSpPr>
        <p:spPr>
          <a:xfrm>
            <a:off x="1159721" y="6060629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collects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27E6A0C8-A46F-43EB-A84A-7BDCB190E371}"/>
              </a:ext>
            </a:extLst>
          </p:cNvPr>
          <p:cNvSpPr txBox="1">
            <a:spLocks/>
          </p:cNvSpPr>
          <p:nvPr/>
        </p:nvSpPr>
        <p:spPr>
          <a:xfrm>
            <a:off x="2983963" y="4522504"/>
            <a:ext cx="1728439" cy="676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l-PL" sz="2000" i="1" dirty="0">
                <a:solidFill>
                  <a:srgbClr val="C00000"/>
                </a:solidFill>
                <a:ea typeface="Cambria" panose="02040503050406030204" pitchFamily="18" charset="0"/>
              </a:rPr>
              <a:t>says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pl-PL" sz="2000" dirty="0">
              <a:solidFill>
                <a:schemeClr val="bg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hr-HR" sz="2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408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659</Words>
  <Application>Microsoft Office PowerPoint</Application>
  <PresentationFormat>Široki zaslon</PresentationFormat>
  <Paragraphs>92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6" baseType="lpstr">
      <vt:lpstr>Avenir Next LT Pro</vt:lpstr>
      <vt:lpstr>Calibri Light</vt:lpstr>
      <vt:lpstr>Arial</vt:lpstr>
      <vt:lpstr>Calibri</vt:lpstr>
      <vt:lpstr>Cambria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49</cp:revision>
  <dcterms:created xsi:type="dcterms:W3CDTF">2020-09-15T16:13:04Z</dcterms:created>
  <dcterms:modified xsi:type="dcterms:W3CDTF">2020-09-25T14:30:20Z</dcterms:modified>
</cp:coreProperties>
</file>